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57" r:id="rId4"/>
    <p:sldId id="258" r:id="rId5"/>
    <p:sldId id="259" r:id="rId6"/>
    <p:sldId id="260" r:id="rId7"/>
    <p:sldId id="261" r:id="rId8"/>
    <p:sldId id="262" r:id="rId9"/>
    <p:sldId id="263" r:id="rId10"/>
    <p:sldId id="264" r:id="rId11"/>
    <p:sldId id="269" r:id="rId12"/>
    <p:sldId id="265"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60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B921F-0CF9-03CD-0D1C-4ED6AA1FA4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68EB2C-E870-5CDE-A7D0-036CFAF212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70B2CD-1049-405E-DDFF-2793858CCF06}"/>
              </a:ext>
            </a:extLst>
          </p:cNvPr>
          <p:cNvSpPr>
            <a:spLocks noGrp="1"/>
          </p:cNvSpPr>
          <p:nvPr>
            <p:ph type="dt" sz="half" idx="10"/>
          </p:nvPr>
        </p:nvSpPr>
        <p:spPr/>
        <p:txBody>
          <a:bodyPr/>
          <a:lstStyle/>
          <a:p>
            <a:fld id="{17DDB12E-47FF-49E4-918B-90DC8A9433CD}" type="datetimeFigureOut">
              <a:rPr lang="en-US" smtClean="0"/>
              <a:t>2/13/2023</a:t>
            </a:fld>
            <a:endParaRPr lang="en-US"/>
          </a:p>
        </p:txBody>
      </p:sp>
      <p:sp>
        <p:nvSpPr>
          <p:cNvPr id="5" name="Footer Placeholder 4">
            <a:extLst>
              <a:ext uri="{FF2B5EF4-FFF2-40B4-BE49-F238E27FC236}">
                <a16:creationId xmlns:a16="http://schemas.microsoft.com/office/drawing/2014/main" id="{5BFECFA6-9331-A846-B2DC-00AD0D6D26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C3FB9F-1075-F46D-2137-1A703DBB99BE}"/>
              </a:ext>
            </a:extLst>
          </p:cNvPr>
          <p:cNvSpPr>
            <a:spLocks noGrp="1"/>
          </p:cNvSpPr>
          <p:nvPr>
            <p:ph type="sldNum" sz="quarter" idx="12"/>
          </p:nvPr>
        </p:nvSpPr>
        <p:spPr/>
        <p:txBody>
          <a:bodyPr/>
          <a:lstStyle/>
          <a:p>
            <a:fld id="{BBA73C33-32F6-4AB8-8DA5-659B0E922712}" type="slidenum">
              <a:rPr lang="en-US" smtClean="0"/>
              <a:t>‹#›</a:t>
            </a:fld>
            <a:endParaRPr lang="en-US"/>
          </a:p>
        </p:txBody>
      </p:sp>
    </p:spTree>
    <p:extLst>
      <p:ext uri="{BB962C8B-B14F-4D97-AF65-F5344CB8AC3E}">
        <p14:creationId xmlns:p14="http://schemas.microsoft.com/office/powerpoint/2010/main" val="4242952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9876D-E1F9-ADB2-0E24-74380A24CE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EAD0DF-1012-55DA-9D92-345A1EC700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77CA20-5D1E-6F83-FE83-936B7EC46554}"/>
              </a:ext>
            </a:extLst>
          </p:cNvPr>
          <p:cNvSpPr>
            <a:spLocks noGrp="1"/>
          </p:cNvSpPr>
          <p:nvPr>
            <p:ph type="dt" sz="half" idx="10"/>
          </p:nvPr>
        </p:nvSpPr>
        <p:spPr/>
        <p:txBody>
          <a:bodyPr/>
          <a:lstStyle/>
          <a:p>
            <a:fld id="{17DDB12E-47FF-49E4-918B-90DC8A9433CD}" type="datetimeFigureOut">
              <a:rPr lang="en-US" smtClean="0"/>
              <a:t>2/13/2023</a:t>
            </a:fld>
            <a:endParaRPr lang="en-US"/>
          </a:p>
        </p:txBody>
      </p:sp>
      <p:sp>
        <p:nvSpPr>
          <p:cNvPr id="5" name="Footer Placeholder 4">
            <a:extLst>
              <a:ext uri="{FF2B5EF4-FFF2-40B4-BE49-F238E27FC236}">
                <a16:creationId xmlns:a16="http://schemas.microsoft.com/office/drawing/2014/main" id="{FE4D2353-B6E8-B7F6-B6B0-754FCC0F58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A2475-3DFD-0A98-3F3B-6AEE4CEE7270}"/>
              </a:ext>
            </a:extLst>
          </p:cNvPr>
          <p:cNvSpPr>
            <a:spLocks noGrp="1"/>
          </p:cNvSpPr>
          <p:nvPr>
            <p:ph type="sldNum" sz="quarter" idx="12"/>
          </p:nvPr>
        </p:nvSpPr>
        <p:spPr/>
        <p:txBody>
          <a:bodyPr/>
          <a:lstStyle/>
          <a:p>
            <a:fld id="{BBA73C33-32F6-4AB8-8DA5-659B0E922712}" type="slidenum">
              <a:rPr lang="en-US" smtClean="0"/>
              <a:t>‹#›</a:t>
            </a:fld>
            <a:endParaRPr lang="en-US"/>
          </a:p>
        </p:txBody>
      </p:sp>
    </p:spTree>
    <p:extLst>
      <p:ext uri="{BB962C8B-B14F-4D97-AF65-F5344CB8AC3E}">
        <p14:creationId xmlns:p14="http://schemas.microsoft.com/office/powerpoint/2010/main" val="3697604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5F777-EB85-7403-396A-70F6BE03BF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CBF4D2-D5F7-F2F8-4EE8-427F13287E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800FB-626C-AAA3-81E9-EB8FE5726029}"/>
              </a:ext>
            </a:extLst>
          </p:cNvPr>
          <p:cNvSpPr>
            <a:spLocks noGrp="1"/>
          </p:cNvSpPr>
          <p:nvPr>
            <p:ph type="dt" sz="half" idx="10"/>
          </p:nvPr>
        </p:nvSpPr>
        <p:spPr/>
        <p:txBody>
          <a:bodyPr/>
          <a:lstStyle/>
          <a:p>
            <a:fld id="{17DDB12E-47FF-49E4-918B-90DC8A9433CD}" type="datetimeFigureOut">
              <a:rPr lang="en-US" smtClean="0"/>
              <a:t>2/13/2023</a:t>
            </a:fld>
            <a:endParaRPr lang="en-US"/>
          </a:p>
        </p:txBody>
      </p:sp>
      <p:sp>
        <p:nvSpPr>
          <p:cNvPr id="5" name="Footer Placeholder 4">
            <a:extLst>
              <a:ext uri="{FF2B5EF4-FFF2-40B4-BE49-F238E27FC236}">
                <a16:creationId xmlns:a16="http://schemas.microsoft.com/office/drawing/2014/main" id="{113B5F1A-9301-D8BD-9887-4CB887B2B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5D2640-C9DA-6221-8245-A4248057FD9D}"/>
              </a:ext>
            </a:extLst>
          </p:cNvPr>
          <p:cNvSpPr>
            <a:spLocks noGrp="1"/>
          </p:cNvSpPr>
          <p:nvPr>
            <p:ph type="sldNum" sz="quarter" idx="12"/>
          </p:nvPr>
        </p:nvSpPr>
        <p:spPr/>
        <p:txBody>
          <a:bodyPr/>
          <a:lstStyle/>
          <a:p>
            <a:fld id="{BBA73C33-32F6-4AB8-8DA5-659B0E922712}" type="slidenum">
              <a:rPr lang="en-US" smtClean="0"/>
              <a:t>‹#›</a:t>
            </a:fld>
            <a:endParaRPr lang="en-US"/>
          </a:p>
        </p:txBody>
      </p:sp>
    </p:spTree>
    <p:extLst>
      <p:ext uri="{BB962C8B-B14F-4D97-AF65-F5344CB8AC3E}">
        <p14:creationId xmlns:p14="http://schemas.microsoft.com/office/powerpoint/2010/main" val="1705879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FC7A4-8CFE-2E96-FBE5-6DF99B8C6F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88CAEB-19DE-3505-156B-BB41E5AE80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92A0A5-B44A-3738-A2A0-E47D6B5927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3A1964-5B4E-4505-55AA-B5F8FE46F354}"/>
              </a:ext>
            </a:extLst>
          </p:cNvPr>
          <p:cNvSpPr>
            <a:spLocks noGrp="1"/>
          </p:cNvSpPr>
          <p:nvPr>
            <p:ph type="dt" sz="half" idx="10"/>
          </p:nvPr>
        </p:nvSpPr>
        <p:spPr/>
        <p:txBody>
          <a:bodyPr/>
          <a:lstStyle/>
          <a:p>
            <a:fld id="{17DDB12E-47FF-49E4-918B-90DC8A9433CD}" type="datetimeFigureOut">
              <a:rPr lang="en-US" smtClean="0"/>
              <a:t>2/13/2023</a:t>
            </a:fld>
            <a:endParaRPr lang="en-US"/>
          </a:p>
        </p:txBody>
      </p:sp>
      <p:sp>
        <p:nvSpPr>
          <p:cNvPr id="6" name="Footer Placeholder 5">
            <a:extLst>
              <a:ext uri="{FF2B5EF4-FFF2-40B4-BE49-F238E27FC236}">
                <a16:creationId xmlns:a16="http://schemas.microsoft.com/office/drawing/2014/main" id="{EADC2D93-A21C-C875-2067-DCB1D74CC0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31F34C-89E9-33D1-8980-B8C42D6E5378}"/>
              </a:ext>
            </a:extLst>
          </p:cNvPr>
          <p:cNvSpPr>
            <a:spLocks noGrp="1"/>
          </p:cNvSpPr>
          <p:nvPr>
            <p:ph type="sldNum" sz="quarter" idx="12"/>
          </p:nvPr>
        </p:nvSpPr>
        <p:spPr/>
        <p:txBody>
          <a:bodyPr/>
          <a:lstStyle/>
          <a:p>
            <a:fld id="{BBA73C33-32F6-4AB8-8DA5-659B0E922712}" type="slidenum">
              <a:rPr lang="en-US" smtClean="0"/>
              <a:t>‹#›</a:t>
            </a:fld>
            <a:endParaRPr lang="en-US"/>
          </a:p>
        </p:txBody>
      </p:sp>
    </p:spTree>
    <p:extLst>
      <p:ext uri="{BB962C8B-B14F-4D97-AF65-F5344CB8AC3E}">
        <p14:creationId xmlns:p14="http://schemas.microsoft.com/office/powerpoint/2010/main" val="3569072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CC214-EF3D-D392-31CA-E79534A2C9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D4E9FDA-F85E-00D2-A2E9-4A5DC91AE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537C7B-2140-B7AB-25AB-DB772DA96A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A6CB8A-38E3-6DF5-F9A5-FD302F9A9E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A13E89-656A-A8C3-C665-EBF7623B86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95D838-EEC9-8AAF-702F-D79181665F28}"/>
              </a:ext>
            </a:extLst>
          </p:cNvPr>
          <p:cNvSpPr>
            <a:spLocks noGrp="1"/>
          </p:cNvSpPr>
          <p:nvPr>
            <p:ph type="dt" sz="half" idx="10"/>
          </p:nvPr>
        </p:nvSpPr>
        <p:spPr/>
        <p:txBody>
          <a:bodyPr/>
          <a:lstStyle/>
          <a:p>
            <a:fld id="{17DDB12E-47FF-49E4-918B-90DC8A9433CD}" type="datetimeFigureOut">
              <a:rPr lang="en-US" smtClean="0"/>
              <a:t>2/13/2023</a:t>
            </a:fld>
            <a:endParaRPr lang="en-US"/>
          </a:p>
        </p:txBody>
      </p:sp>
      <p:sp>
        <p:nvSpPr>
          <p:cNvPr id="8" name="Footer Placeholder 7">
            <a:extLst>
              <a:ext uri="{FF2B5EF4-FFF2-40B4-BE49-F238E27FC236}">
                <a16:creationId xmlns:a16="http://schemas.microsoft.com/office/drawing/2014/main" id="{9C04CCC4-9DC6-DBBB-B80D-D77CC0227AE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3E3FE2-1AA8-9DDB-B1C9-78EA99C25924}"/>
              </a:ext>
            </a:extLst>
          </p:cNvPr>
          <p:cNvSpPr>
            <a:spLocks noGrp="1"/>
          </p:cNvSpPr>
          <p:nvPr>
            <p:ph type="sldNum" sz="quarter" idx="12"/>
          </p:nvPr>
        </p:nvSpPr>
        <p:spPr/>
        <p:txBody>
          <a:bodyPr/>
          <a:lstStyle/>
          <a:p>
            <a:fld id="{BBA73C33-32F6-4AB8-8DA5-659B0E922712}" type="slidenum">
              <a:rPr lang="en-US" smtClean="0"/>
              <a:t>‹#›</a:t>
            </a:fld>
            <a:endParaRPr lang="en-US"/>
          </a:p>
        </p:txBody>
      </p:sp>
    </p:spTree>
    <p:extLst>
      <p:ext uri="{BB962C8B-B14F-4D97-AF65-F5344CB8AC3E}">
        <p14:creationId xmlns:p14="http://schemas.microsoft.com/office/powerpoint/2010/main" val="4228144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38611-8E4C-52FB-9F21-00BF7324DB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6D0B9D-476A-4C90-7C1A-5A406F97BB3B}"/>
              </a:ext>
            </a:extLst>
          </p:cNvPr>
          <p:cNvSpPr>
            <a:spLocks noGrp="1"/>
          </p:cNvSpPr>
          <p:nvPr>
            <p:ph type="dt" sz="half" idx="10"/>
          </p:nvPr>
        </p:nvSpPr>
        <p:spPr/>
        <p:txBody>
          <a:bodyPr/>
          <a:lstStyle/>
          <a:p>
            <a:fld id="{17DDB12E-47FF-49E4-918B-90DC8A9433CD}" type="datetimeFigureOut">
              <a:rPr lang="en-US" smtClean="0"/>
              <a:t>2/13/2023</a:t>
            </a:fld>
            <a:endParaRPr lang="en-US"/>
          </a:p>
        </p:txBody>
      </p:sp>
      <p:sp>
        <p:nvSpPr>
          <p:cNvPr id="4" name="Footer Placeholder 3">
            <a:extLst>
              <a:ext uri="{FF2B5EF4-FFF2-40B4-BE49-F238E27FC236}">
                <a16:creationId xmlns:a16="http://schemas.microsoft.com/office/drawing/2014/main" id="{7C9968A8-F388-3EF7-1DFE-432BA52B9A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12F1C9-A027-08DC-FA77-1EEB94AA0871}"/>
              </a:ext>
            </a:extLst>
          </p:cNvPr>
          <p:cNvSpPr>
            <a:spLocks noGrp="1"/>
          </p:cNvSpPr>
          <p:nvPr>
            <p:ph type="sldNum" sz="quarter" idx="12"/>
          </p:nvPr>
        </p:nvSpPr>
        <p:spPr/>
        <p:txBody>
          <a:bodyPr/>
          <a:lstStyle/>
          <a:p>
            <a:fld id="{BBA73C33-32F6-4AB8-8DA5-659B0E922712}" type="slidenum">
              <a:rPr lang="en-US" smtClean="0"/>
              <a:t>‹#›</a:t>
            </a:fld>
            <a:endParaRPr lang="en-US"/>
          </a:p>
        </p:txBody>
      </p:sp>
    </p:spTree>
    <p:extLst>
      <p:ext uri="{BB962C8B-B14F-4D97-AF65-F5344CB8AC3E}">
        <p14:creationId xmlns:p14="http://schemas.microsoft.com/office/powerpoint/2010/main" val="558447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588DB5-D1B3-5E09-EF4E-A149C0C2CAF8}"/>
              </a:ext>
            </a:extLst>
          </p:cNvPr>
          <p:cNvSpPr>
            <a:spLocks noGrp="1"/>
          </p:cNvSpPr>
          <p:nvPr>
            <p:ph type="dt" sz="half" idx="10"/>
          </p:nvPr>
        </p:nvSpPr>
        <p:spPr/>
        <p:txBody>
          <a:bodyPr/>
          <a:lstStyle/>
          <a:p>
            <a:fld id="{17DDB12E-47FF-49E4-918B-90DC8A9433CD}" type="datetimeFigureOut">
              <a:rPr lang="en-US" smtClean="0"/>
              <a:t>2/13/2023</a:t>
            </a:fld>
            <a:endParaRPr lang="en-US"/>
          </a:p>
        </p:txBody>
      </p:sp>
      <p:sp>
        <p:nvSpPr>
          <p:cNvPr id="3" name="Footer Placeholder 2">
            <a:extLst>
              <a:ext uri="{FF2B5EF4-FFF2-40B4-BE49-F238E27FC236}">
                <a16:creationId xmlns:a16="http://schemas.microsoft.com/office/drawing/2014/main" id="{AE117535-8CA6-3157-7778-C53B53AEE9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F32D39-72F9-3A2C-2D5A-E1EBA7F1B819}"/>
              </a:ext>
            </a:extLst>
          </p:cNvPr>
          <p:cNvSpPr>
            <a:spLocks noGrp="1"/>
          </p:cNvSpPr>
          <p:nvPr>
            <p:ph type="sldNum" sz="quarter" idx="12"/>
          </p:nvPr>
        </p:nvSpPr>
        <p:spPr/>
        <p:txBody>
          <a:bodyPr/>
          <a:lstStyle/>
          <a:p>
            <a:fld id="{BBA73C33-32F6-4AB8-8DA5-659B0E922712}" type="slidenum">
              <a:rPr lang="en-US" smtClean="0"/>
              <a:t>‹#›</a:t>
            </a:fld>
            <a:endParaRPr lang="en-US"/>
          </a:p>
        </p:txBody>
      </p:sp>
    </p:spTree>
    <p:extLst>
      <p:ext uri="{BB962C8B-B14F-4D97-AF65-F5344CB8AC3E}">
        <p14:creationId xmlns:p14="http://schemas.microsoft.com/office/powerpoint/2010/main" val="2045637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307F0-5B8E-1158-3FFA-08E8B6E288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526029-AA6B-A7B4-012B-9BF6B9FA5E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828AC7-F2E1-527C-E852-C1B7BD9EDC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2040A-4650-837E-1730-F82ED4A12CED}"/>
              </a:ext>
            </a:extLst>
          </p:cNvPr>
          <p:cNvSpPr>
            <a:spLocks noGrp="1"/>
          </p:cNvSpPr>
          <p:nvPr>
            <p:ph type="dt" sz="half" idx="10"/>
          </p:nvPr>
        </p:nvSpPr>
        <p:spPr/>
        <p:txBody>
          <a:bodyPr/>
          <a:lstStyle/>
          <a:p>
            <a:fld id="{17DDB12E-47FF-49E4-918B-90DC8A9433CD}" type="datetimeFigureOut">
              <a:rPr lang="en-US" smtClean="0"/>
              <a:t>2/13/2023</a:t>
            </a:fld>
            <a:endParaRPr lang="en-US"/>
          </a:p>
        </p:txBody>
      </p:sp>
      <p:sp>
        <p:nvSpPr>
          <p:cNvPr id="6" name="Footer Placeholder 5">
            <a:extLst>
              <a:ext uri="{FF2B5EF4-FFF2-40B4-BE49-F238E27FC236}">
                <a16:creationId xmlns:a16="http://schemas.microsoft.com/office/drawing/2014/main" id="{C6430A4E-0108-21D5-84CB-E4C01E51F5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E98B0C-6737-8B42-85DE-2B80A1B0D964}"/>
              </a:ext>
            </a:extLst>
          </p:cNvPr>
          <p:cNvSpPr>
            <a:spLocks noGrp="1"/>
          </p:cNvSpPr>
          <p:nvPr>
            <p:ph type="sldNum" sz="quarter" idx="12"/>
          </p:nvPr>
        </p:nvSpPr>
        <p:spPr/>
        <p:txBody>
          <a:bodyPr/>
          <a:lstStyle/>
          <a:p>
            <a:fld id="{BBA73C33-32F6-4AB8-8DA5-659B0E922712}" type="slidenum">
              <a:rPr lang="en-US" smtClean="0"/>
              <a:t>‹#›</a:t>
            </a:fld>
            <a:endParaRPr lang="en-US"/>
          </a:p>
        </p:txBody>
      </p:sp>
    </p:spTree>
    <p:extLst>
      <p:ext uri="{BB962C8B-B14F-4D97-AF65-F5344CB8AC3E}">
        <p14:creationId xmlns:p14="http://schemas.microsoft.com/office/powerpoint/2010/main" val="229790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DBDDB-E045-EA20-AE31-E1387F2F4F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65D731-13AA-E032-8086-0812C82693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C2AD53-7DC0-1B5D-0D95-2EAE431880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CD381C-2E0E-DD34-F35C-0D9907636B61}"/>
              </a:ext>
            </a:extLst>
          </p:cNvPr>
          <p:cNvSpPr>
            <a:spLocks noGrp="1"/>
          </p:cNvSpPr>
          <p:nvPr>
            <p:ph type="dt" sz="half" idx="10"/>
          </p:nvPr>
        </p:nvSpPr>
        <p:spPr/>
        <p:txBody>
          <a:bodyPr/>
          <a:lstStyle/>
          <a:p>
            <a:fld id="{17DDB12E-47FF-49E4-918B-90DC8A9433CD}" type="datetimeFigureOut">
              <a:rPr lang="en-US" smtClean="0"/>
              <a:t>2/13/2023</a:t>
            </a:fld>
            <a:endParaRPr lang="en-US"/>
          </a:p>
        </p:txBody>
      </p:sp>
      <p:sp>
        <p:nvSpPr>
          <p:cNvPr id="6" name="Footer Placeholder 5">
            <a:extLst>
              <a:ext uri="{FF2B5EF4-FFF2-40B4-BE49-F238E27FC236}">
                <a16:creationId xmlns:a16="http://schemas.microsoft.com/office/drawing/2014/main" id="{A4E5A554-DA7C-B43D-94FE-3979AF75FD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A7FE49-14D0-295C-3BFB-9A4916EB8524}"/>
              </a:ext>
            </a:extLst>
          </p:cNvPr>
          <p:cNvSpPr>
            <a:spLocks noGrp="1"/>
          </p:cNvSpPr>
          <p:nvPr>
            <p:ph type="sldNum" sz="quarter" idx="12"/>
          </p:nvPr>
        </p:nvSpPr>
        <p:spPr/>
        <p:txBody>
          <a:bodyPr/>
          <a:lstStyle/>
          <a:p>
            <a:fld id="{BBA73C33-32F6-4AB8-8DA5-659B0E922712}" type="slidenum">
              <a:rPr lang="en-US" smtClean="0"/>
              <a:t>‹#›</a:t>
            </a:fld>
            <a:endParaRPr lang="en-US"/>
          </a:p>
        </p:txBody>
      </p:sp>
    </p:spTree>
    <p:extLst>
      <p:ext uri="{BB962C8B-B14F-4D97-AF65-F5344CB8AC3E}">
        <p14:creationId xmlns:p14="http://schemas.microsoft.com/office/powerpoint/2010/main" val="3045794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18827-0AA0-4C88-5CBF-0D9793B401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AC0A93-139C-D15F-C63A-359C600579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FCA39F-DD59-2DD6-D22C-FF0AEBC64C38}"/>
              </a:ext>
            </a:extLst>
          </p:cNvPr>
          <p:cNvSpPr>
            <a:spLocks noGrp="1"/>
          </p:cNvSpPr>
          <p:nvPr>
            <p:ph type="dt" sz="half" idx="10"/>
          </p:nvPr>
        </p:nvSpPr>
        <p:spPr/>
        <p:txBody>
          <a:bodyPr/>
          <a:lstStyle/>
          <a:p>
            <a:fld id="{17DDB12E-47FF-49E4-918B-90DC8A9433CD}" type="datetimeFigureOut">
              <a:rPr lang="en-US" smtClean="0"/>
              <a:t>2/13/2023</a:t>
            </a:fld>
            <a:endParaRPr lang="en-US"/>
          </a:p>
        </p:txBody>
      </p:sp>
      <p:sp>
        <p:nvSpPr>
          <p:cNvPr id="5" name="Footer Placeholder 4">
            <a:extLst>
              <a:ext uri="{FF2B5EF4-FFF2-40B4-BE49-F238E27FC236}">
                <a16:creationId xmlns:a16="http://schemas.microsoft.com/office/drawing/2014/main" id="{84DED0EA-DB4C-B33B-6C49-BCF17BFCA6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C353F2-992B-EFAC-500C-26FC2FA45F0D}"/>
              </a:ext>
            </a:extLst>
          </p:cNvPr>
          <p:cNvSpPr>
            <a:spLocks noGrp="1"/>
          </p:cNvSpPr>
          <p:nvPr>
            <p:ph type="sldNum" sz="quarter" idx="12"/>
          </p:nvPr>
        </p:nvSpPr>
        <p:spPr/>
        <p:txBody>
          <a:bodyPr/>
          <a:lstStyle/>
          <a:p>
            <a:fld id="{BBA73C33-32F6-4AB8-8DA5-659B0E922712}" type="slidenum">
              <a:rPr lang="en-US" smtClean="0"/>
              <a:t>‹#›</a:t>
            </a:fld>
            <a:endParaRPr lang="en-US"/>
          </a:p>
        </p:txBody>
      </p:sp>
    </p:spTree>
    <p:extLst>
      <p:ext uri="{BB962C8B-B14F-4D97-AF65-F5344CB8AC3E}">
        <p14:creationId xmlns:p14="http://schemas.microsoft.com/office/powerpoint/2010/main" val="3161231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F6F568-9709-AE6A-14BE-7774626D067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06D063-9D94-2D7E-ED3E-B9D7CBAEF5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D2FF97-D923-797F-57DE-E9302321AE6A}"/>
              </a:ext>
            </a:extLst>
          </p:cNvPr>
          <p:cNvSpPr>
            <a:spLocks noGrp="1"/>
          </p:cNvSpPr>
          <p:nvPr>
            <p:ph type="dt" sz="half" idx="10"/>
          </p:nvPr>
        </p:nvSpPr>
        <p:spPr/>
        <p:txBody>
          <a:bodyPr/>
          <a:lstStyle/>
          <a:p>
            <a:fld id="{17DDB12E-47FF-49E4-918B-90DC8A9433CD}" type="datetimeFigureOut">
              <a:rPr lang="en-US" smtClean="0"/>
              <a:t>2/13/2023</a:t>
            </a:fld>
            <a:endParaRPr lang="en-US"/>
          </a:p>
        </p:txBody>
      </p:sp>
      <p:sp>
        <p:nvSpPr>
          <p:cNvPr id="5" name="Footer Placeholder 4">
            <a:extLst>
              <a:ext uri="{FF2B5EF4-FFF2-40B4-BE49-F238E27FC236}">
                <a16:creationId xmlns:a16="http://schemas.microsoft.com/office/drawing/2014/main" id="{02201C0B-0C27-0E40-5F3D-0A33A67CD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626D2-743C-4431-3E95-A83BA6713CA8}"/>
              </a:ext>
            </a:extLst>
          </p:cNvPr>
          <p:cNvSpPr>
            <a:spLocks noGrp="1"/>
          </p:cNvSpPr>
          <p:nvPr>
            <p:ph type="sldNum" sz="quarter" idx="12"/>
          </p:nvPr>
        </p:nvSpPr>
        <p:spPr/>
        <p:txBody>
          <a:bodyPr/>
          <a:lstStyle/>
          <a:p>
            <a:fld id="{BBA73C33-32F6-4AB8-8DA5-659B0E922712}" type="slidenum">
              <a:rPr lang="en-US" smtClean="0"/>
              <a:t>‹#›</a:t>
            </a:fld>
            <a:endParaRPr lang="en-US"/>
          </a:p>
        </p:txBody>
      </p:sp>
    </p:spTree>
    <p:extLst>
      <p:ext uri="{BB962C8B-B14F-4D97-AF65-F5344CB8AC3E}">
        <p14:creationId xmlns:p14="http://schemas.microsoft.com/office/powerpoint/2010/main" val="2030465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A867E8-2030-087F-B46B-69CC621CB2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DA005D-4ADE-01A3-BC1A-24D8161265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0F5AE7-7582-0E2E-2A08-251CECE1BF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DB12E-47FF-49E4-918B-90DC8A9433CD}" type="datetimeFigureOut">
              <a:rPr lang="en-US" smtClean="0"/>
              <a:t>2/13/2023</a:t>
            </a:fld>
            <a:endParaRPr lang="en-US"/>
          </a:p>
        </p:txBody>
      </p:sp>
      <p:sp>
        <p:nvSpPr>
          <p:cNvPr id="5" name="Footer Placeholder 4">
            <a:extLst>
              <a:ext uri="{FF2B5EF4-FFF2-40B4-BE49-F238E27FC236}">
                <a16:creationId xmlns:a16="http://schemas.microsoft.com/office/drawing/2014/main" id="{29FEA87B-6B89-174E-5C65-F204AC6C06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5679664-C4B6-333E-1347-650CDB6543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A73C33-32F6-4AB8-8DA5-659B0E922712}" type="slidenum">
              <a:rPr lang="en-US" smtClean="0"/>
              <a:t>‹#›</a:t>
            </a:fld>
            <a:endParaRPr lang="en-US"/>
          </a:p>
        </p:txBody>
      </p:sp>
    </p:spTree>
    <p:extLst>
      <p:ext uri="{BB962C8B-B14F-4D97-AF65-F5344CB8AC3E}">
        <p14:creationId xmlns:p14="http://schemas.microsoft.com/office/powerpoint/2010/main" val="1250254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4" name="Rectangle 1043">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100 Years War Art - Fine Art America">
            <a:extLst>
              <a:ext uri="{FF2B5EF4-FFF2-40B4-BE49-F238E27FC236}">
                <a16:creationId xmlns:a16="http://schemas.microsoft.com/office/drawing/2014/main" id="{85774A19-BA48-5CDE-7702-B10C9ED60A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091" t="7906" r="-1" b="16782"/>
          <a:stretch/>
        </p:blipFill>
        <p:spPr bwMode="auto">
          <a:xfrm>
            <a:off x="20" y="10"/>
            <a:ext cx="866849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6" name="Rectangle 1045">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57765DF-358D-C7D2-DE13-1D390E8B6DD9}"/>
              </a:ext>
            </a:extLst>
          </p:cNvPr>
          <p:cNvSpPr>
            <a:spLocks noGrp="1"/>
          </p:cNvSpPr>
          <p:nvPr>
            <p:ph type="ctrTitle"/>
          </p:nvPr>
        </p:nvSpPr>
        <p:spPr>
          <a:xfrm>
            <a:off x="7848600" y="1122363"/>
            <a:ext cx="4023360" cy="3204134"/>
          </a:xfrm>
        </p:spPr>
        <p:txBody>
          <a:bodyPr anchor="b">
            <a:normAutofit/>
          </a:bodyPr>
          <a:lstStyle/>
          <a:p>
            <a:pPr algn="l"/>
            <a:r>
              <a:rPr lang="en-US" sz="4800"/>
              <a:t>Chapter 2.5.2</a:t>
            </a:r>
            <a:br>
              <a:rPr lang="en-US" sz="4800"/>
            </a:br>
            <a:r>
              <a:rPr lang="en-US" sz="4800"/>
              <a:t>the Late Middle Ages</a:t>
            </a:r>
          </a:p>
        </p:txBody>
      </p:sp>
      <p:sp>
        <p:nvSpPr>
          <p:cNvPr id="3" name="Subtitle 2">
            <a:extLst>
              <a:ext uri="{FF2B5EF4-FFF2-40B4-BE49-F238E27FC236}">
                <a16:creationId xmlns:a16="http://schemas.microsoft.com/office/drawing/2014/main" id="{4FCD8BC3-AAB3-BD34-091A-D4D6A71BFF50}"/>
              </a:ext>
            </a:extLst>
          </p:cNvPr>
          <p:cNvSpPr>
            <a:spLocks noGrp="1"/>
          </p:cNvSpPr>
          <p:nvPr>
            <p:ph type="subTitle" idx="1"/>
          </p:nvPr>
        </p:nvSpPr>
        <p:spPr>
          <a:xfrm>
            <a:off x="7848600" y="4872922"/>
            <a:ext cx="4023360" cy="1208141"/>
          </a:xfrm>
        </p:spPr>
        <p:txBody>
          <a:bodyPr>
            <a:normAutofit/>
          </a:bodyPr>
          <a:lstStyle/>
          <a:p>
            <a:pPr algn="l"/>
            <a:r>
              <a:rPr lang="en-US" sz="2000"/>
              <a:t>The Great Schism, Hundred Years War, and the Reconquista</a:t>
            </a:r>
          </a:p>
        </p:txBody>
      </p:sp>
      <p:sp>
        <p:nvSpPr>
          <p:cNvPr id="1048" name="Rectangle 104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50" name="Rectangle 104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4076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Good books about the Middle Ages">
            <a:extLst>
              <a:ext uri="{FF2B5EF4-FFF2-40B4-BE49-F238E27FC236}">
                <a16:creationId xmlns:a16="http://schemas.microsoft.com/office/drawing/2014/main" id="{67BC0351-8DE7-282B-AD7C-09F7907A4B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4414" name="Rectangle 14405">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749206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909C1A-DBB6-7D85-08CC-2866DCAD2AE8}"/>
              </a:ext>
            </a:extLst>
          </p:cNvPr>
          <p:cNvSpPr>
            <a:spLocks noGrp="1"/>
          </p:cNvSpPr>
          <p:nvPr>
            <p:ph type="title"/>
          </p:nvPr>
        </p:nvSpPr>
        <p:spPr>
          <a:xfrm>
            <a:off x="7749985" y="640263"/>
            <a:ext cx="3759240" cy="1344975"/>
          </a:xfrm>
        </p:spPr>
        <p:txBody>
          <a:bodyPr>
            <a:normAutofit/>
          </a:bodyPr>
          <a:lstStyle/>
          <a:p>
            <a:r>
              <a:rPr lang="en-US" sz="4000"/>
              <a:t>The Late Middle Ages</a:t>
            </a:r>
          </a:p>
        </p:txBody>
      </p:sp>
      <p:sp>
        <p:nvSpPr>
          <p:cNvPr id="3" name="Content Placeholder 2">
            <a:extLst>
              <a:ext uri="{FF2B5EF4-FFF2-40B4-BE49-F238E27FC236}">
                <a16:creationId xmlns:a16="http://schemas.microsoft.com/office/drawing/2014/main" id="{BC4B23DF-39ED-209A-E979-2C021018D0F3}"/>
              </a:ext>
            </a:extLst>
          </p:cNvPr>
          <p:cNvSpPr>
            <a:spLocks noGrp="1"/>
          </p:cNvSpPr>
          <p:nvPr>
            <p:ph idx="1"/>
          </p:nvPr>
        </p:nvSpPr>
        <p:spPr>
          <a:xfrm>
            <a:off x="7749985" y="1985238"/>
            <a:ext cx="3885288" cy="4116982"/>
          </a:xfrm>
        </p:spPr>
        <p:txBody>
          <a:bodyPr>
            <a:normAutofit/>
          </a:bodyPr>
          <a:lstStyle/>
          <a:p>
            <a:r>
              <a:rPr lang="en-US" sz="1200" dirty="0"/>
              <a:t>The Middle Ages is divided into three periods</a:t>
            </a:r>
          </a:p>
          <a:p>
            <a:pPr lvl="1"/>
            <a:r>
              <a:rPr lang="en-US" sz="1200" b="1" u="sng" dirty="0"/>
              <a:t>Early Middle Ages 500 -1000 </a:t>
            </a:r>
            <a:r>
              <a:rPr lang="en-US" sz="1200" dirty="0"/>
              <a:t>– Rise of the Franks, Vikings, Feudalism begins</a:t>
            </a:r>
          </a:p>
          <a:p>
            <a:pPr lvl="1"/>
            <a:r>
              <a:rPr lang="en-US" sz="1200" b="1" u="sng" dirty="0"/>
              <a:t>High Middle Ages 1000 -1300</a:t>
            </a:r>
            <a:r>
              <a:rPr lang="en-US" sz="1200" dirty="0"/>
              <a:t> – William the Conquer, Magna Carta, Great Schism, Crusades</a:t>
            </a:r>
          </a:p>
          <a:p>
            <a:pPr lvl="1"/>
            <a:r>
              <a:rPr lang="en-US" sz="1200" b="1" u="sng" dirty="0"/>
              <a:t>Late Middle Ages 1300 -1500 </a:t>
            </a:r>
            <a:r>
              <a:rPr lang="en-US" sz="1200" dirty="0"/>
              <a:t>– Black Death, Hundred Years War, Reconquista and another Schism  </a:t>
            </a:r>
          </a:p>
          <a:p>
            <a:pPr lvl="1"/>
            <a:endParaRPr lang="en-US" sz="1200" dirty="0"/>
          </a:p>
          <a:p>
            <a:r>
              <a:rPr lang="en-US" sz="1200" b="1" u="sng" dirty="0"/>
              <a:t>Late Middle Ages 1300 – 1500</a:t>
            </a:r>
          </a:p>
          <a:p>
            <a:pPr lvl="1"/>
            <a:r>
              <a:rPr lang="en-US" sz="1200" dirty="0"/>
              <a:t>Black Death was a pandemic that killed between 20-40 millions people in Europe</a:t>
            </a:r>
          </a:p>
          <a:p>
            <a:pPr lvl="1"/>
            <a:r>
              <a:rPr lang="en-US" sz="1200" dirty="0"/>
              <a:t>Hundred Years War was a war between France and England.</a:t>
            </a:r>
          </a:p>
          <a:p>
            <a:pPr lvl="1"/>
            <a:r>
              <a:rPr lang="en-US" sz="1200" dirty="0"/>
              <a:t>Reconquista was the removal of Muslim kingdoms from Iberia (Spain)</a:t>
            </a:r>
          </a:p>
          <a:p>
            <a:pPr lvl="1"/>
            <a:r>
              <a:rPr lang="en-US" sz="1200" dirty="0"/>
              <a:t>2</a:t>
            </a:r>
            <a:r>
              <a:rPr lang="en-US" sz="1200" baseline="30000" dirty="0"/>
              <a:t>nd</a:t>
            </a:r>
            <a:r>
              <a:rPr lang="en-US" sz="1200" dirty="0"/>
              <a:t> Great Schism was a disagreement over which pope had authority over the church </a:t>
            </a:r>
          </a:p>
        </p:txBody>
      </p:sp>
    </p:spTree>
    <p:extLst>
      <p:ext uri="{BB962C8B-B14F-4D97-AF65-F5344CB8AC3E}">
        <p14:creationId xmlns:p14="http://schemas.microsoft.com/office/powerpoint/2010/main" val="120034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11ADF6-2D28-1A15-77BD-A4320608BD91}"/>
              </a:ext>
            </a:extLst>
          </p:cNvPr>
          <p:cNvSpPr>
            <a:spLocks noGrp="1"/>
          </p:cNvSpPr>
          <p:nvPr>
            <p:ph type="title"/>
          </p:nvPr>
        </p:nvSpPr>
        <p:spPr>
          <a:xfrm>
            <a:off x="640080" y="325369"/>
            <a:ext cx="4368602" cy="1956841"/>
          </a:xfrm>
        </p:spPr>
        <p:txBody>
          <a:bodyPr anchor="b">
            <a:normAutofit/>
          </a:bodyPr>
          <a:lstStyle/>
          <a:p>
            <a:r>
              <a:rPr lang="en-US" sz="5400"/>
              <a:t>What was the Great Schism</a:t>
            </a:r>
          </a:p>
        </p:txBody>
      </p:sp>
      <p:sp>
        <p:nvSpPr>
          <p:cNvPr id="205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7246B26-0C18-A646-04F0-60580100F1FC}"/>
              </a:ext>
            </a:extLst>
          </p:cNvPr>
          <p:cNvSpPr>
            <a:spLocks noGrp="1"/>
          </p:cNvSpPr>
          <p:nvPr>
            <p:ph idx="1"/>
          </p:nvPr>
        </p:nvSpPr>
        <p:spPr>
          <a:xfrm>
            <a:off x="640080" y="2872899"/>
            <a:ext cx="4243589" cy="3320668"/>
          </a:xfrm>
        </p:spPr>
        <p:txBody>
          <a:bodyPr>
            <a:normAutofit/>
          </a:bodyPr>
          <a:lstStyle/>
          <a:p>
            <a:r>
              <a:rPr lang="en-US" sz="2200" dirty="0"/>
              <a:t>The Great Schism refers to a split in the Church</a:t>
            </a:r>
          </a:p>
          <a:p>
            <a:r>
              <a:rPr lang="en-US" sz="2200" dirty="0"/>
              <a:t>This happened a few times during the Middle Ages</a:t>
            </a:r>
          </a:p>
          <a:p>
            <a:pPr lvl="1"/>
            <a:r>
              <a:rPr lang="en-US" sz="2200" dirty="0"/>
              <a:t>1054 was the 1</a:t>
            </a:r>
            <a:r>
              <a:rPr lang="en-US" sz="2200" baseline="30000" dirty="0"/>
              <a:t>st</a:t>
            </a:r>
            <a:r>
              <a:rPr lang="en-US" sz="2200" dirty="0"/>
              <a:t> </a:t>
            </a:r>
          </a:p>
          <a:p>
            <a:pPr lvl="1"/>
            <a:r>
              <a:rPr lang="en-US" sz="2200" dirty="0"/>
              <a:t>1417 was the 2</a:t>
            </a:r>
            <a:r>
              <a:rPr lang="en-US" sz="2200" baseline="30000" dirty="0"/>
              <a:t>nd</a:t>
            </a:r>
            <a:r>
              <a:rPr lang="en-US" sz="2200" dirty="0"/>
              <a:t>  </a:t>
            </a:r>
          </a:p>
        </p:txBody>
      </p:sp>
      <p:pic>
        <p:nvPicPr>
          <p:cNvPr id="2052" name="Picture 4" descr="Is Gospel Amnesia Creating a Third Great Schism? | Christianity Today">
            <a:extLst>
              <a:ext uri="{FF2B5EF4-FFF2-40B4-BE49-F238E27FC236}">
                <a16:creationId xmlns:a16="http://schemas.microsoft.com/office/drawing/2014/main" id="{D1A4F054-9370-F773-3AC7-F6A71E3052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69" r="3121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625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EFAA6A-F830-7A94-F334-D99BAE1C0784}"/>
              </a:ext>
            </a:extLst>
          </p:cNvPr>
          <p:cNvSpPr>
            <a:spLocks noGrp="1"/>
          </p:cNvSpPr>
          <p:nvPr>
            <p:ph type="title"/>
          </p:nvPr>
        </p:nvSpPr>
        <p:spPr>
          <a:xfrm>
            <a:off x="640080" y="325369"/>
            <a:ext cx="4368602" cy="1956841"/>
          </a:xfrm>
        </p:spPr>
        <p:txBody>
          <a:bodyPr anchor="b">
            <a:normAutofit/>
          </a:bodyPr>
          <a:lstStyle/>
          <a:p>
            <a:r>
              <a:rPr lang="en-US" sz="5400"/>
              <a:t>1</a:t>
            </a:r>
            <a:r>
              <a:rPr lang="en-US" sz="5400" baseline="30000"/>
              <a:t>st</a:t>
            </a:r>
            <a:r>
              <a:rPr lang="en-US" sz="5400"/>
              <a:t> Schism </a:t>
            </a:r>
          </a:p>
        </p:txBody>
      </p:sp>
      <p:sp>
        <p:nvSpPr>
          <p:cNvPr id="410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7555DBF-CCAA-7F8C-641D-3B5D1B5D3734}"/>
              </a:ext>
            </a:extLst>
          </p:cNvPr>
          <p:cNvSpPr>
            <a:spLocks noGrp="1"/>
          </p:cNvSpPr>
          <p:nvPr>
            <p:ph idx="1"/>
          </p:nvPr>
        </p:nvSpPr>
        <p:spPr>
          <a:xfrm>
            <a:off x="534057" y="2748235"/>
            <a:ext cx="4243589" cy="3320668"/>
          </a:xfrm>
        </p:spPr>
        <p:txBody>
          <a:bodyPr>
            <a:noAutofit/>
          </a:bodyPr>
          <a:lstStyle/>
          <a:p>
            <a:r>
              <a:rPr lang="en-US" sz="1200" dirty="0"/>
              <a:t>1054 was the 1</a:t>
            </a:r>
            <a:r>
              <a:rPr lang="en-US" sz="1200" baseline="30000" dirty="0"/>
              <a:t>st</a:t>
            </a:r>
            <a:r>
              <a:rPr lang="en-US" sz="1200" dirty="0"/>
              <a:t> Great Schism </a:t>
            </a:r>
          </a:p>
          <a:p>
            <a:pPr lvl="1"/>
            <a:r>
              <a:rPr lang="en-US" sz="1200" dirty="0"/>
              <a:t>After years of power struggles about doctrine and practices, the Church split</a:t>
            </a:r>
          </a:p>
          <a:p>
            <a:pPr lvl="2"/>
            <a:r>
              <a:rPr lang="en-US" sz="1200" dirty="0"/>
              <a:t>Byzantines had refused to help the Pope out several times…he had to ask the Franks instead – Holy Roman Empire – angered the Byzantine ruler</a:t>
            </a:r>
          </a:p>
          <a:p>
            <a:pPr lvl="2"/>
            <a:r>
              <a:rPr lang="en-US" sz="1200" dirty="0"/>
              <a:t>The use of icons was disagreed upon</a:t>
            </a:r>
          </a:p>
          <a:p>
            <a:pPr lvl="1"/>
            <a:r>
              <a:rPr lang="en-US" sz="1200" dirty="0"/>
              <a:t>The Byzantine emperor refused to recognize the Pope as the leader of the Church</a:t>
            </a:r>
          </a:p>
          <a:p>
            <a:pPr lvl="1"/>
            <a:r>
              <a:rPr lang="en-US" sz="1200" dirty="0"/>
              <a:t>Both the Pope and the Emperor excommunicated each other</a:t>
            </a:r>
          </a:p>
          <a:p>
            <a:pPr lvl="1"/>
            <a:r>
              <a:rPr lang="en-US" sz="1200" dirty="0"/>
              <a:t>This created two different Christian Churches</a:t>
            </a:r>
          </a:p>
          <a:p>
            <a:pPr lvl="2"/>
            <a:r>
              <a:rPr lang="en-US" sz="1200" dirty="0"/>
              <a:t>Western Europe followed the Pope and became known as the Catholic Church</a:t>
            </a:r>
          </a:p>
          <a:p>
            <a:pPr lvl="2"/>
            <a:r>
              <a:rPr lang="en-US" sz="1200" dirty="0"/>
              <a:t>Eastern Europe followed the Emperor and his Archbishop…became known as the Eastern Orthodox Church</a:t>
            </a:r>
          </a:p>
          <a:p>
            <a:endParaRPr lang="en-US" sz="1200" dirty="0"/>
          </a:p>
        </p:txBody>
      </p:sp>
      <p:pic>
        <p:nvPicPr>
          <p:cNvPr id="4098" name="Picture 2" descr="Doubting the Conventional Narrative About the Schism of 1054 ~ The  Imaginative Conservative">
            <a:extLst>
              <a:ext uri="{FF2B5EF4-FFF2-40B4-BE49-F238E27FC236}">
                <a16:creationId xmlns:a16="http://schemas.microsoft.com/office/drawing/2014/main" id="{3D252C8C-6CD0-ADF4-F2F8-9891359DC1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070" r="12473"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246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C6229E-FCF5-DA27-5F48-BF8E4209F5F4}"/>
              </a:ext>
            </a:extLst>
          </p:cNvPr>
          <p:cNvSpPr>
            <a:spLocks noGrp="1"/>
          </p:cNvSpPr>
          <p:nvPr>
            <p:ph type="title"/>
          </p:nvPr>
        </p:nvSpPr>
        <p:spPr>
          <a:xfrm>
            <a:off x="640080" y="325369"/>
            <a:ext cx="4368602" cy="1956841"/>
          </a:xfrm>
        </p:spPr>
        <p:txBody>
          <a:bodyPr anchor="b">
            <a:normAutofit/>
          </a:bodyPr>
          <a:lstStyle/>
          <a:p>
            <a:r>
              <a:rPr lang="en-US" sz="5400"/>
              <a:t>2</a:t>
            </a:r>
            <a:r>
              <a:rPr lang="en-US" sz="5400" baseline="30000"/>
              <a:t>nd</a:t>
            </a:r>
            <a:r>
              <a:rPr lang="en-US" sz="5400"/>
              <a:t> Great Schism </a:t>
            </a:r>
          </a:p>
        </p:txBody>
      </p:sp>
      <p:sp>
        <p:nvSpPr>
          <p:cNvPr id="308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8E6539A-C5E6-993B-3DC1-FA0E630027C1}"/>
              </a:ext>
            </a:extLst>
          </p:cNvPr>
          <p:cNvSpPr>
            <a:spLocks noGrp="1"/>
          </p:cNvSpPr>
          <p:nvPr>
            <p:ph idx="1"/>
          </p:nvPr>
        </p:nvSpPr>
        <p:spPr>
          <a:xfrm>
            <a:off x="640080" y="2872899"/>
            <a:ext cx="4243589" cy="3320668"/>
          </a:xfrm>
        </p:spPr>
        <p:txBody>
          <a:bodyPr>
            <a:normAutofit/>
          </a:bodyPr>
          <a:lstStyle/>
          <a:p>
            <a:r>
              <a:rPr lang="en-US" sz="1400" dirty="0"/>
              <a:t>The second Great Schism occurred in between 1378 and 1417</a:t>
            </a:r>
          </a:p>
          <a:p>
            <a:r>
              <a:rPr lang="en-US" sz="1400" dirty="0"/>
              <a:t>It is referred to as the Great Western Schism – in reference to Western Europe and the Catholic Church</a:t>
            </a:r>
          </a:p>
          <a:p>
            <a:r>
              <a:rPr lang="en-US" sz="1400" dirty="0"/>
              <a:t>It did not involve the Byzantine Empire or the Eastern Orthodox Church.</a:t>
            </a:r>
          </a:p>
          <a:p>
            <a:r>
              <a:rPr lang="en-US" sz="1400" dirty="0"/>
              <a:t>The main issue was several church officials claimed to be the pope with different kingdoms recognizing different popes as leader of the Catholic Church</a:t>
            </a:r>
          </a:p>
          <a:p>
            <a:r>
              <a:rPr lang="en-US" sz="1400" dirty="0"/>
              <a:t>This was resolved in 1417 when a council of bishops met in Germany and voted on a new pope that all Catholics recognized </a:t>
            </a:r>
          </a:p>
        </p:txBody>
      </p:sp>
      <p:pic>
        <p:nvPicPr>
          <p:cNvPr id="3074" name="Picture 2" descr="The Great Schism - 1378">
            <a:extLst>
              <a:ext uri="{FF2B5EF4-FFF2-40B4-BE49-F238E27FC236}">
                <a16:creationId xmlns:a16="http://schemas.microsoft.com/office/drawing/2014/main" id="{8BD489F6-4EF4-DFEB-0CAE-AA28504334B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973" r="20337"/>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762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Where was God in the Tudor era?">
            <a:extLst>
              <a:ext uri="{FF2B5EF4-FFF2-40B4-BE49-F238E27FC236}">
                <a16:creationId xmlns:a16="http://schemas.microsoft.com/office/drawing/2014/main" id="{5F73954C-1564-A2FE-84E0-B663183783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28" r="15372" b="2"/>
          <a:stretch/>
        </p:blipFill>
        <p:spPr bwMode="auto">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5129" name="Freeform: Shape 5128">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131" name="Freeform: Shape 5130">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8B868A-045E-C674-B52C-A9946DF83736}"/>
              </a:ext>
            </a:extLst>
          </p:cNvPr>
          <p:cNvSpPr>
            <a:spLocks noGrp="1"/>
          </p:cNvSpPr>
          <p:nvPr>
            <p:ph type="title"/>
          </p:nvPr>
        </p:nvSpPr>
        <p:spPr>
          <a:xfrm>
            <a:off x="371094" y="1161288"/>
            <a:ext cx="3438144" cy="1125728"/>
          </a:xfrm>
        </p:spPr>
        <p:txBody>
          <a:bodyPr anchor="b">
            <a:normAutofit/>
          </a:bodyPr>
          <a:lstStyle/>
          <a:p>
            <a:r>
              <a:rPr lang="en-US" sz="2800"/>
              <a:t>Growing problems in the Church</a:t>
            </a:r>
          </a:p>
        </p:txBody>
      </p:sp>
      <p:sp>
        <p:nvSpPr>
          <p:cNvPr id="5133" name="Rectangle 513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135" name="Rectangle 513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D88AF20-0BA9-D051-B299-D93C9DF6F30C}"/>
              </a:ext>
            </a:extLst>
          </p:cNvPr>
          <p:cNvSpPr>
            <a:spLocks noGrp="1"/>
          </p:cNvSpPr>
          <p:nvPr>
            <p:ph idx="1"/>
          </p:nvPr>
        </p:nvSpPr>
        <p:spPr>
          <a:xfrm>
            <a:off x="371094" y="2718054"/>
            <a:ext cx="3438906" cy="3207258"/>
          </a:xfrm>
        </p:spPr>
        <p:txBody>
          <a:bodyPr anchor="t">
            <a:normAutofit/>
          </a:bodyPr>
          <a:lstStyle/>
          <a:p>
            <a:r>
              <a:rPr lang="en-US" sz="1700"/>
              <a:t>Beside power struggles within the Church, powerful kings were challenging the Church’s authority</a:t>
            </a:r>
          </a:p>
          <a:p>
            <a:r>
              <a:rPr lang="en-US" sz="1700"/>
              <a:t>Many people also were concerned with the growing wealth and power of the Church</a:t>
            </a:r>
          </a:p>
          <a:p>
            <a:r>
              <a:rPr lang="en-US" sz="1700"/>
              <a:t>Many people began to criticize the church for the corruption within it.</a:t>
            </a:r>
          </a:p>
        </p:txBody>
      </p:sp>
    </p:spTree>
    <p:extLst>
      <p:ext uri="{BB962C8B-B14F-4D97-AF65-F5344CB8AC3E}">
        <p14:creationId xmlns:p14="http://schemas.microsoft.com/office/powerpoint/2010/main" val="228725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6" descr="The Black Prince Before the Battle of Crecy by Mark Churms. - Military Art">
            <a:extLst>
              <a:ext uri="{FF2B5EF4-FFF2-40B4-BE49-F238E27FC236}">
                <a16:creationId xmlns:a16="http://schemas.microsoft.com/office/drawing/2014/main" id="{AB325878-760F-E645-F195-2CC4099FFD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274" r="-1" b="18995"/>
          <a:stretch/>
        </p:blipFill>
        <p:spPr bwMode="auto">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11" name="Freeform: Shape 10">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2B54D3B-616E-4B93-696C-D00F006D2071}"/>
              </a:ext>
            </a:extLst>
          </p:cNvPr>
          <p:cNvSpPr>
            <a:spLocks noGrp="1"/>
          </p:cNvSpPr>
          <p:nvPr>
            <p:ph type="title"/>
          </p:nvPr>
        </p:nvSpPr>
        <p:spPr>
          <a:xfrm>
            <a:off x="371094" y="1161288"/>
            <a:ext cx="3438144" cy="1125728"/>
          </a:xfrm>
        </p:spPr>
        <p:txBody>
          <a:bodyPr anchor="b">
            <a:normAutofit/>
          </a:bodyPr>
          <a:lstStyle/>
          <a:p>
            <a:r>
              <a:rPr lang="en-US" sz="2600"/>
              <a:t>What was the Hundred Years War about?</a:t>
            </a:r>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F50492A-BEC9-F851-297A-BE95E15E93B4}"/>
              </a:ext>
            </a:extLst>
          </p:cNvPr>
          <p:cNvSpPr>
            <a:spLocks noGrp="1"/>
          </p:cNvSpPr>
          <p:nvPr>
            <p:ph idx="1"/>
          </p:nvPr>
        </p:nvSpPr>
        <p:spPr>
          <a:xfrm>
            <a:off x="371094" y="2718054"/>
            <a:ext cx="3438906" cy="3207258"/>
          </a:xfrm>
        </p:spPr>
        <p:txBody>
          <a:bodyPr anchor="t">
            <a:normAutofit/>
          </a:bodyPr>
          <a:lstStyle/>
          <a:p>
            <a:r>
              <a:rPr lang="en-US" sz="1700" dirty="0"/>
              <a:t>This was a war between England and France that started in 1337 and ended around 1453.</a:t>
            </a:r>
          </a:p>
          <a:p>
            <a:r>
              <a:rPr lang="en-US" sz="1700" dirty="0"/>
              <a:t>The main reason for the war was because there was disagreement over who was in charge of France.</a:t>
            </a:r>
          </a:p>
          <a:p>
            <a:r>
              <a:rPr lang="en-US" sz="1700" dirty="0"/>
              <a:t>The English claimed they had a right to the thrones, and the war really started when Edward III of England invaded France, claiming he was the king of France…that didn’t set well with the French</a:t>
            </a:r>
          </a:p>
          <a:p>
            <a:endParaRPr lang="en-US" sz="1700" dirty="0"/>
          </a:p>
        </p:txBody>
      </p:sp>
    </p:spTree>
    <p:extLst>
      <p:ext uri="{BB962C8B-B14F-4D97-AF65-F5344CB8AC3E}">
        <p14:creationId xmlns:p14="http://schemas.microsoft.com/office/powerpoint/2010/main" val="4160476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100 Years' War | Sutori">
            <a:extLst>
              <a:ext uri="{FF2B5EF4-FFF2-40B4-BE49-F238E27FC236}">
                <a16:creationId xmlns:a16="http://schemas.microsoft.com/office/drawing/2014/main" id="{3C2A5EC7-D8AF-2306-792C-D20258599B1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688"/>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6153" name="Rectangle 615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B59275-CBF1-424F-A185-AA4D4A617411}"/>
              </a:ext>
            </a:extLst>
          </p:cNvPr>
          <p:cNvSpPr>
            <a:spLocks noGrp="1"/>
          </p:cNvSpPr>
          <p:nvPr>
            <p:ph type="title"/>
          </p:nvPr>
        </p:nvSpPr>
        <p:spPr>
          <a:xfrm>
            <a:off x="838200" y="365125"/>
            <a:ext cx="3822189" cy="1899912"/>
          </a:xfrm>
        </p:spPr>
        <p:txBody>
          <a:bodyPr>
            <a:normAutofit/>
          </a:bodyPr>
          <a:lstStyle/>
          <a:p>
            <a:r>
              <a:rPr lang="en-US" sz="4000"/>
              <a:t>England has the upper hand early</a:t>
            </a:r>
          </a:p>
        </p:txBody>
      </p:sp>
      <p:sp>
        <p:nvSpPr>
          <p:cNvPr id="3" name="Content Placeholder 2">
            <a:extLst>
              <a:ext uri="{FF2B5EF4-FFF2-40B4-BE49-F238E27FC236}">
                <a16:creationId xmlns:a16="http://schemas.microsoft.com/office/drawing/2014/main" id="{F0048632-3084-11EE-5813-D9741A836FC0}"/>
              </a:ext>
            </a:extLst>
          </p:cNvPr>
          <p:cNvSpPr>
            <a:spLocks noGrp="1"/>
          </p:cNvSpPr>
          <p:nvPr>
            <p:ph idx="1"/>
          </p:nvPr>
        </p:nvSpPr>
        <p:spPr>
          <a:xfrm>
            <a:off x="838200" y="2434201"/>
            <a:ext cx="3822189" cy="3742762"/>
          </a:xfrm>
        </p:spPr>
        <p:txBody>
          <a:bodyPr>
            <a:normAutofit/>
          </a:bodyPr>
          <a:lstStyle/>
          <a:p>
            <a:r>
              <a:rPr lang="en-US" sz="1400" dirty="0"/>
              <a:t>For the first part of the war, England was in control.</a:t>
            </a:r>
          </a:p>
          <a:p>
            <a:r>
              <a:rPr lang="en-US" sz="1400" dirty="0"/>
              <a:t>Under Edward III and his son, the Black Prince, England won many battles and occupied territory in France.</a:t>
            </a:r>
          </a:p>
          <a:p>
            <a:r>
              <a:rPr lang="en-US" sz="1400" dirty="0"/>
              <a:t>To make matter worse, Charles VI, the king of France, went insane, and was removed from his rule…this led to the French spiraling into their own civil war during the actual war with the English</a:t>
            </a:r>
          </a:p>
          <a:p>
            <a:r>
              <a:rPr lang="en-US" sz="1400" dirty="0"/>
              <a:t>Henry V of England came to the throne and extended rule further into French lands and was even briefly recognized as king of both England and France…this was short lived though. He died soon after this recognition</a:t>
            </a:r>
          </a:p>
        </p:txBody>
      </p:sp>
    </p:spTree>
    <p:extLst>
      <p:ext uri="{BB962C8B-B14F-4D97-AF65-F5344CB8AC3E}">
        <p14:creationId xmlns:p14="http://schemas.microsoft.com/office/powerpoint/2010/main" val="3032997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9" name="Rectangle 717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4" name="Picture 6" descr="The Maid of Orléans : How Joan of Arc defeated the English">
            <a:extLst>
              <a:ext uri="{FF2B5EF4-FFF2-40B4-BE49-F238E27FC236}">
                <a16:creationId xmlns:a16="http://schemas.microsoft.com/office/drawing/2014/main" id="{169E00E4-678A-026E-07D6-AC0600F386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960" r="19016"/>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7181" name="Rectangle 718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50D2B1A-11C5-E474-5C23-2ECEB60BE86E}"/>
              </a:ext>
            </a:extLst>
          </p:cNvPr>
          <p:cNvSpPr>
            <a:spLocks noGrp="1"/>
          </p:cNvSpPr>
          <p:nvPr>
            <p:ph type="title"/>
          </p:nvPr>
        </p:nvSpPr>
        <p:spPr>
          <a:xfrm>
            <a:off x="838200" y="365125"/>
            <a:ext cx="3822189" cy="1899912"/>
          </a:xfrm>
        </p:spPr>
        <p:txBody>
          <a:bodyPr>
            <a:normAutofit/>
          </a:bodyPr>
          <a:lstStyle/>
          <a:p>
            <a:r>
              <a:rPr lang="en-US" sz="4000"/>
              <a:t>Who was Joan of Arc?</a:t>
            </a:r>
          </a:p>
        </p:txBody>
      </p:sp>
      <p:sp>
        <p:nvSpPr>
          <p:cNvPr id="3" name="Content Placeholder 2">
            <a:extLst>
              <a:ext uri="{FF2B5EF4-FFF2-40B4-BE49-F238E27FC236}">
                <a16:creationId xmlns:a16="http://schemas.microsoft.com/office/drawing/2014/main" id="{88EEA9FC-9539-81B7-D04D-F81E350CED8A}"/>
              </a:ext>
            </a:extLst>
          </p:cNvPr>
          <p:cNvSpPr>
            <a:spLocks noGrp="1"/>
          </p:cNvSpPr>
          <p:nvPr>
            <p:ph idx="1"/>
          </p:nvPr>
        </p:nvSpPr>
        <p:spPr>
          <a:xfrm>
            <a:off x="838200" y="2434201"/>
            <a:ext cx="3822189" cy="3742762"/>
          </a:xfrm>
        </p:spPr>
        <p:txBody>
          <a:bodyPr>
            <a:normAutofit/>
          </a:bodyPr>
          <a:lstStyle/>
          <a:p>
            <a:r>
              <a:rPr lang="en-US" sz="1300" dirty="0"/>
              <a:t>Joan of Arc, was a young peasant girl from France.</a:t>
            </a:r>
          </a:p>
          <a:p>
            <a:pPr lvl="1"/>
            <a:r>
              <a:rPr lang="en-US" sz="1300" dirty="0"/>
              <a:t>She claimed she heard voices telling her to join the fight and save France from the English</a:t>
            </a:r>
          </a:p>
          <a:p>
            <a:pPr lvl="1"/>
            <a:r>
              <a:rPr lang="en-US" sz="1300" dirty="0"/>
              <a:t>She was 16 when she joined the fight</a:t>
            </a:r>
          </a:p>
          <a:p>
            <a:pPr lvl="2"/>
            <a:r>
              <a:rPr lang="en-US" sz="1300" dirty="0"/>
              <a:t>No experience in combat or politics</a:t>
            </a:r>
          </a:p>
          <a:p>
            <a:pPr lvl="2"/>
            <a:r>
              <a:rPr lang="en-US" sz="1300" dirty="0"/>
              <a:t>Could not read or write</a:t>
            </a:r>
          </a:p>
          <a:p>
            <a:r>
              <a:rPr lang="en-US" sz="1300" dirty="0"/>
              <a:t>She turned the tide of the war when she was able to lift the siege of Orleans.</a:t>
            </a:r>
          </a:p>
          <a:p>
            <a:pPr lvl="1"/>
            <a:r>
              <a:rPr lang="en-US" sz="1300" dirty="0"/>
              <a:t>The English had surrounded the city </a:t>
            </a:r>
          </a:p>
          <a:p>
            <a:pPr lvl="1"/>
            <a:r>
              <a:rPr lang="en-US" sz="1300" dirty="0"/>
              <a:t>It was one of the most important cities the French still controlled at this point</a:t>
            </a:r>
          </a:p>
          <a:p>
            <a:r>
              <a:rPr lang="en-US" sz="1300" dirty="0"/>
              <a:t>After saving the city from the English, she escorted young Charles VII to </a:t>
            </a:r>
            <a:r>
              <a:rPr lang="en-US" sz="1300" dirty="0" err="1"/>
              <a:t>Reim</a:t>
            </a:r>
            <a:r>
              <a:rPr lang="en-US" sz="1300" dirty="0"/>
              <a:t>, where he was crowned king of France.</a:t>
            </a:r>
          </a:p>
          <a:p>
            <a:endParaRPr lang="en-US" sz="1300" dirty="0"/>
          </a:p>
        </p:txBody>
      </p:sp>
    </p:spTree>
    <p:extLst>
      <p:ext uri="{BB962C8B-B14F-4D97-AF65-F5344CB8AC3E}">
        <p14:creationId xmlns:p14="http://schemas.microsoft.com/office/powerpoint/2010/main" val="3602103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99A1D5-3936-874D-03EB-4D8F366031D0}"/>
              </a:ext>
            </a:extLst>
          </p:cNvPr>
          <p:cNvSpPr>
            <a:spLocks noGrp="1"/>
          </p:cNvSpPr>
          <p:nvPr>
            <p:ph type="title"/>
          </p:nvPr>
        </p:nvSpPr>
        <p:spPr>
          <a:xfrm>
            <a:off x="630936" y="639520"/>
            <a:ext cx="3429000" cy="1719072"/>
          </a:xfrm>
        </p:spPr>
        <p:txBody>
          <a:bodyPr anchor="b">
            <a:normAutofit/>
          </a:bodyPr>
          <a:lstStyle/>
          <a:p>
            <a:r>
              <a:rPr lang="en-US" sz="3800"/>
              <a:t>What happened to her?</a:t>
            </a:r>
          </a:p>
        </p:txBody>
      </p:sp>
      <p:sp>
        <p:nvSpPr>
          <p:cNvPr id="2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4068AD0-9944-A0BF-AF39-AB4B69E7D97E}"/>
              </a:ext>
            </a:extLst>
          </p:cNvPr>
          <p:cNvSpPr>
            <a:spLocks noGrp="1"/>
          </p:cNvSpPr>
          <p:nvPr>
            <p:ph idx="1"/>
          </p:nvPr>
        </p:nvSpPr>
        <p:spPr>
          <a:xfrm>
            <a:off x="121298" y="2807208"/>
            <a:ext cx="4532998" cy="3410712"/>
          </a:xfrm>
        </p:spPr>
        <p:txBody>
          <a:bodyPr anchor="t">
            <a:noAutofit/>
          </a:bodyPr>
          <a:lstStyle/>
          <a:p>
            <a:r>
              <a:rPr lang="en-US" sz="1400" dirty="0"/>
              <a:t>After succeeding in leading the French to victory at Orleans and escorting young Charles VII so he could be crowned king she was captured.</a:t>
            </a:r>
          </a:p>
          <a:p>
            <a:r>
              <a:rPr lang="en-US" sz="1400" dirty="0"/>
              <a:t>She was accused of being a witch</a:t>
            </a:r>
          </a:p>
          <a:p>
            <a:pPr lvl="1"/>
            <a:r>
              <a:rPr lang="en-US" sz="1400" dirty="0"/>
              <a:t>They claimed the devil was communicating with her</a:t>
            </a:r>
          </a:p>
          <a:p>
            <a:pPr lvl="1"/>
            <a:r>
              <a:rPr lang="en-US" sz="1400" dirty="0"/>
              <a:t>The also claimed she wore men’s clothes</a:t>
            </a:r>
          </a:p>
          <a:p>
            <a:r>
              <a:rPr lang="en-US" sz="1400" dirty="0"/>
              <a:t>Initially she was sentenced to jail, but later she was executed.</a:t>
            </a:r>
          </a:p>
          <a:p>
            <a:pPr lvl="1"/>
            <a:r>
              <a:rPr lang="en-US" sz="1400" dirty="0"/>
              <a:t>She was burned at the stake</a:t>
            </a:r>
          </a:p>
          <a:p>
            <a:r>
              <a:rPr lang="en-US" sz="1400" dirty="0"/>
              <a:t>Years later, the church recognized this as a grave injustice</a:t>
            </a:r>
          </a:p>
          <a:p>
            <a:r>
              <a:rPr lang="en-US" sz="1400" dirty="0"/>
              <a:t>Today, she is recognized as a saint in the Catholic Church</a:t>
            </a:r>
          </a:p>
          <a:p>
            <a:r>
              <a:rPr lang="en-US" sz="1400" dirty="0"/>
              <a:t>She is a national hero in France and a symbol of freedom </a:t>
            </a:r>
          </a:p>
        </p:txBody>
      </p:sp>
      <p:pic>
        <p:nvPicPr>
          <p:cNvPr id="7" name="Picture 6">
            <a:extLst>
              <a:ext uri="{FF2B5EF4-FFF2-40B4-BE49-F238E27FC236}">
                <a16:creationId xmlns:a16="http://schemas.microsoft.com/office/drawing/2014/main" id="{C2D943B4-9600-3627-0842-60B4C4ADF3D1}"/>
              </a:ext>
            </a:extLst>
          </p:cNvPr>
          <p:cNvPicPr>
            <a:picLocks noChangeAspect="1"/>
          </p:cNvPicPr>
          <p:nvPr/>
        </p:nvPicPr>
        <p:blipFill rotWithShape="1">
          <a:blip r:embed="rId2"/>
          <a:srcRect l="30994" t="20476" r="53623" b="46871"/>
          <a:stretch/>
        </p:blipFill>
        <p:spPr>
          <a:xfrm>
            <a:off x="4654296" y="1359082"/>
            <a:ext cx="6903720" cy="4139836"/>
          </a:xfrm>
          <a:prstGeom prst="rect">
            <a:avLst/>
          </a:prstGeom>
        </p:spPr>
      </p:pic>
    </p:spTree>
    <p:extLst>
      <p:ext uri="{BB962C8B-B14F-4D97-AF65-F5344CB8AC3E}">
        <p14:creationId xmlns:p14="http://schemas.microsoft.com/office/powerpoint/2010/main" val="56181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2FD4F94E-50A3-BB6C-C99D-C81E7C1AF8C7}"/>
              </a:ext>
            </a:extLst>
          </p:cNvPr>
          <p:cNvSpPr>
            <a:spLocks noGrp="1"/>
          </p:cNvSpPr>
          <p:nvPr>
            <p:ph type="title"/>
          </p:nvPr>
        </p:nvSpPr>
        <p:spPr>
          <a:xfrm>
            <a:off x="838201" y="3998018"/>
            <a:ext cx="3981854" cy="2216513"/>
          </a:xfrm>
        </p:spPr>
        <p:txBody>
          <a:bodyPr>
            <a:normAutofit/>
          </a:bodyPr>
          <a:lstStyle/>
          <a:p>
            <a:r>
              <a:rPr lang="en-US"/>
              <a:t>How did the Hundred Years War end?</a:t>
            </a:r>
            <a:endParaRPr lang="en-US" dirty="0"/>
          </a:p>
        </p:txBody>
      </p:sp>
      <p:sp>
        <p:nvSpPr>
          <p:cNvPr id="13321" name="Arc 13320">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3314" name="Picture 2" descr="Wars of the Roses | Homepage">
            <a:extLst>
              <a:ext uri="{FF2B5EF4-FFF2-40B4-BE49-F238E27FC236}">
                <a16:creationId xmlns:a16="http://schemas.microsoft.com/office/drawing/2014/main" id="{685CF9A1-A9EC-DB25-B8E2-B565E786C1C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40494" y="704504"/>
            <a:ext cx="10111011" cy="2957472"/>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5A061FB-C91B-E959-DA89-978E9DEC2122}"/>
              </a:ext>
            </a:extLst>
          </p:cNvPr>
          <p:cNvSpPr>
            <a:spLocks noGrp="1"/>
          </p:cNvSpPr>
          <p:nvPr>
            <p:ph idx="1"/>
          </p:nvPr>
        </p:nvSpPr>
        <p:spPr>
          <a:xfrm>
            <a:off x="4970835" y="3998019"/>
            <a:ext cx="6382966" cy="2216512"/>
          </a:xfrm>
        </p:spPr>
        <p:txBody>
          <a:bodyPr>
            <a:normAutofit/>
          </a:bodyPr>
          <a:lstStyle/>
          <a:p>
            <a:r>
              <a:rPr lang="en-US" sz="1800"/>
              <a:t>After over a hundred years of fighting, the French were able to regain most of the land lost during the war and became a unified nation.</a:t>
            </a:r>
          </a:p>
          <a:p>
            <a:r>
              <a:rPr lang="en-US" sz="1800"/>
              <a:t>England would rule as an Island nation</a:t>
            </a:r>
          </a:p>
          <a:p>
            <a:r>
              <a:rPr lang="en-US" sz="1800"/>
              <a:t>England was also become entangled in their own civil war…It was known as the War of the Roses.</a:t>
            </a:r>
          </a:p>
          <a:p>
            <a:r>
              <a:rPr lang="en-US" sz="1800"/>
              <a:t>It ended with Henry Tudor being crowned king of England</a:t>
            </a:r>
          </a:p>
        </p:txBody>
      </p:sp>
    </p:spTree>
    <p:extLst>
      <p:ext uri="{BB962C8B-B14F-4D97-AF65-F5344CB8AC3E}">
        <p14:creationId xmlns:p14="http://schemas.microsoft.com/office/powerpoint/2010/main" val="2189303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53" name="Rectangle 922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88AFE2-07E3-023C-065D-0F03DEFE9500}"/>
              </a:ext>
            </a:extLst>
          </p:cNvPr>
          <p:cNvSpPr>
            <a:spLocks noGrp="1"/>
          </p:cNvSpPr>
          <p:nvPr>
            <p:ph type="title"/>
          </p:nvPr>
        </p:nvSpPr>
        <p:spPr>
          <a:xfrm>
            <a:off x="640080" y="325369"/>
            <a:ext cx="4368602" cy="1956841"/>
          </a:xfrm>
        </p:spPr>
        <p:txBody>
          <a:bodyPr anchor="b">
            <a:normAutofit/>
          </a:bodyPr>
          <a:lstStyle/>
          <a:p>
            <a:r>
              <a:rPr lang="en-US" sz="5400"/>
              <a:t>What was the Reconquista?</a:t>
            </a:r>
          </a:p>
        </p:txBody>
      </p:sp>
      <p:sp>
        <p:nvSpPr>
          <p:cNvPr id="925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F097024-AAED-AD0A-E65F-654B8B5B5529}"/>
              </a:ext>
            </a:extLst>
          </p:cNvPr>
          <p:cNvSpPr>
            <a:spLocks noGrp="1"/>
          </p:cNvSpPr>
          <p:nvPr>
            <p:ph idx="1"/>
          </p:nvPr>
        </p:nvSpPr>
        <p:spPr>
          <a:xfrm>
            <a:off x="640080" y="2872899"/>
            <a:ext cx="4243589" cy="3320668"/>
          </a:xfrm>
        </p:spPr>
        <p:txBody>
          <a:bodyPr>
            <a:normAutofit/>
          </a:bodyPr>
          <a:lstStyle/>
          <a:p>
            <a:r>
              <a:rPr lang="en-US" sz="1900" dirty="0"/>
              <a:t>The Reconquista refers to the recapturing on lands in Iberia – Spain and Portugal</a:t>
            </a:r>
          </a:p>
          <a:p>
            <a:r>
              <a:rPr lang="en-US" sz="1900" dirty="0"/>
              <a:t>In the 600 and 700s the Muslims had expanded and gained control of Iberia</a:t>
            </a:r>
          </a:p>
          <a:p>
            <a:r>
              <a:rPr lang="en-US" sz="1900" dirty="0"/>
              <a:t>Christian kingdoms there wanted to drive the Muslims out and unite Iberia as a Christian region.</a:t>
            </a:r>
          </a:p>
          <a:p>
            <a:r>
              <a:rPr lang="en-US" sz="1900" dirty="0"/>
              <a:t>The Reconquista begins in the 700s and ends around the late 1400s</a:t>
            </a:r>
          </a:p>
          <a:p>
            <a:endParaRPr lang="en-US" sz="1900" dirty="0"/>
          </a:p>
        </p:txBody>
      </p:sp>
      <p:pic>
        <p:nvPicPr>
          <p:cNvPr id="9218" name="Picture 2" descr="Spain under Islam: Religious tolerance in Al-Andalus was a family affair -  Qantara.de">
            <a:extLst>
              <a:ext uri="{FF2B5EF4-FFF2-40B4-BE49-F238E27FC236}">
                <a16:creationId xmlns:a16="http://schemas.microsoft.com/office/drawing/2014/main" id="{AC2848CB-912F-C86F-953D-92543D3852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227" r="3135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2530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57" name="Rectangle 1025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Reconquest of Spain - HISTORY">
            <a:extLst>
              <a:ext uri="{FF2B5EF4-FFF2-40B4-BE49-F238E27FC236}">
                <a16:creationId xmlns:a16="http://schemas.microsoft.com/office/drawing/2014/main" id="{19F3E9F4-9AE5-D554-464D-C65D1EA24D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90" r="5799"/>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59" name="Rectangle 1025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A67FB0-4C77-FAE4-8888-20C497170357}"/>
              </a:ext>
            </a:extLst>
          </p:cNvPr>
          <p:cNvSpPr>
            <a:spLocks noGrp="1"/>
          </p:cNvSpPr>
          <p:nvPr>
            <p:ph type="title"/>
          </p:nvPr>
        </p:nvSpPr>
        <p:spPr>
          <a:xfrm>
            <a:off x="7531610" y="365125"/>
            <a:ext cx="3822189" cy="1899912"/>
          </a:xfrm>
        </p:spPr>
        <p:txBody>
          <a:bodyPr>
            <a:normAutofit/>
          </a:bodyPr>
          <a:lstStyle/>
          <a:p>
            <a:r>
              <a:rPr lang="en-US" sz="4000"/>
              <a:t>Driving the Muslims out of Iberia</a:t>
            </a:r>
          </a:p>
        </p:txBody>
      </p:sp>
      <p:sp>
        <p:nvSpPr>
          <p:cNvPr id="3" name="Content Placeholder 2">
            <a:extLst>
              <a:ext uri="{FF2B5EF4-FFF2-40B4-BE49-F238E27FC236}">
                <a16:creationId xmlns:a16="http://schemas.microsoft.com/office/drawing/2014/main" id="{64CE1A64-F881-EBB4-445F-BBA0B0406E6B}"/>
              </a:ext>
            </a:extLst>
          </p:cNvPr>
          <p:cNvSpPr>
            <a:spLocks noGrp="1"/>
          </p:cNvSpPr>
          <p:nvPr>
            <p:ph idx="1"/>
          </p:nvPr>
        </p:nvSpPr>
        <p:spPr>
          <a:xfrm>
            <a:off x="7531610" y="2434201"/>
            <a:ext cx="3822189" cy="3742762"/>
          </a:xfrm>
        </p:spPr>
        <p:txBody>
          <a:bodyPr>
            <a:normAutofit/>
          </a:bodyPr>
          <a:lstStyle/>
          <a:p>
            <a:r>
              <a:rPr lang="en-US" sz="2000"/>
              <a:t>Christians were successful in claiming large amounts of land by 1250</a:t>
            </a:r>
          </a:p>
          <a:p>
            <a:r>
              <a:rPr lang="en-US" sz="2000"/>
              <a:t>There were three powerful Christian kingdoms in Iberia</a:t>
            </a:r>
          </a:p>
          <a:p>
            <a:pPr lvl="1"/>
            <a:r>
              <a:rPr lang="en-US" sz="2000"/>
              <a:t>Castile</a:t>
            </a:r>
          </a:p>
          <a:p>
            <a:pPr lvl="1"/>
            <a:r>
              <a:rPr lang="en-US" sz="2000"/>
              <a:t>Aragon</a:t>
            </a:r>
          </a:p>
          <a:p>
            <a:pPr lvl="1"/>
            <a:r>
              <a:rPr lang="en-US" sz="2000"/>
              <a:t>Portugal</a:t>
            </a:r>
          </a:p>
          <a:p>
            <a:r>
              <a:rPr lang="en-US" sz="2000"/>
              <a:t>The only kingdom under Muslim control was Granada, in the southern region.</a:t>
            </a:r>
          </a:p>
        </p:txBody>
      </p:sp>
    </p:spTree>
    <p:extLst>
      <p:ext uri="{BB962C8B-B14F-4D97-AF65-F5344CB8AC3E}">
        <p14:creationId xmlns:p14="http://schemas.microsoft.com/office/powerpoint/2010/main" val="2702367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5" name="Rectangle 1127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3EB4ED-2F39-A4BD-CAD9-F38D8404CD49}"/>
              </a:ext>
            </a:extLst>
          </p:cNvPr>
          <p:cNvSpPr>
            <a:spLocks noGrp="1"/>
          </p:cNvSpPr>
          <p:nvPr>
            <p:ph type="title"/>
          </p:nvPr>
        </p:nvSpPr>
        <p:spPr>
          <a:xfrm>
            <a:off x="572493" y="238539"/>
            <a:ext cx="11018520" cy="1434415"/>
          </a:xfrm>
        </p:spPr>
        <p:txBody>
          <a:bodyPr anchor="b">
            <a:normAutofit/>
          </a:bodyPr>
          <a:lstStyle/>
          <a:p>
            <a:r>
              <a:rPr lang="en-US" sz="5400"/>
              <a:t>Spain is formed</a:t>
            </a:r>
          </a:p>
        </p:txBody>
      </p:sp>
      <p:sp>
        <p:nvSpPr>
          <p:cNvPr id="1127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6D06EFD-02E8-2C01-8F00-2CC8CBB9EC7F}"/>
              </a:ext>
            </a:extLst>
          </p:cNvPr>
          <p:cNvSpPr>
            <a:spLocks noGrp="1"/>
          </p:cNvSpPr>
          <p:nvPr>
            <p:ph idx="1"/>
          </p:nvPr>
        </p:nvSpPr>
        <p:spPr>
          <a:xfrm>
            <a:off x="572493" y="2071316"/>
            <a:ext cx="6713552" cy="4119172"/>
          </a:xfrm>
        </p:spPr>
        <p:txBody>
          <a:bodyPr anchor="t">
            <a:normAutofit/>
          </a:bodyPr>
          <a:lstStyle/>
          <a:p>
            <a:r>
              <a:rPr lang="en-US" sz="2200"/>
              <a:t>In 1469, King Ferdinand and Queen Isabella married and united their kingdoms, Aragon and Castile.</a:t>
            </a:r>
          </a:p>
          <a:p>
            <a:r>
              <a:rPr lang="en-US" sz="2200"/>
              <a:t>This new kingdom was called Spain</a:t>
            </a:r>
          </a:p>
          <a:p>
            <a:r>
              <a:rPr lang="en-US" sz="2200"/>
              <a:t>They wanted their kingdom to be Catholic</a:t>
            </a:r>
          </a:p>
          <a:p>
            <a:r>
              <a:rPr lang="en-US" sz="2200"/>
              <a:t>They forced many Jews, Muslims, and non-Catholics to leave the region</a:t>
            </a:r>
          </a:p>
          <a:p>
            <a:r>
              <a:rPr lang="en-US" sz="2200"/>
              <a:t>King Ferdinand and Queen Isabella set up the Spanish Inquisition to convert the entire region in a Catholic Christian kingdom</a:t>
            </a:r>
          </a:p>
        </p:txBody>
      </p:sp>
      <p:pic>
        <p:nvPicPr>
          <p:cNvPr id="11266" name="Picture 2" descr="Epic World History: Ferdinand V and Isabella I of Spain">
            <a:extLst>
              <a:ext uri="{FF2B5EF4-FFF2-40B4-BE49-F238E27FC236}">
                <a16:creationId xmlns:a16="http://schemas.microsoft.com/office/drawing/2014/main" id="{9BE9D56D-4BE2-6D3E-84BC-A29698E47A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818" t="1209" r="28435" b="-1208"/>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92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5" name="Rectangle 1229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The Unfathomable Cruelty Of Tomás de Torquemada">
            <a:extLst>
              <a:ext uri="{FF2B5EF4-FFF2-40B4-BE49-F238E27FC236}">
                <a16:creationId xmlns:a16="http://schemas.microsoft.com/office/drawing/2014/main" id="{29BB34D3-C4BF-0BE3-85C7-F46368C1A0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27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2297" name="Rectangle 1229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6E4508-6AE6-E158-F162-E42AE4D9131A}"/>
              </a:ext>
            </a:extLst>
          </p:cNvPr>
          <p:cNvSpPr>
            <a:spLocks noGrp="1"/>
          </p:cNvSpPr>
          <p:nvPr>
            <p:ph type="title"/>
          </p:nvPr>
        </p:nvSpPr>
        <p:spPr>
          <a:xfrm>
            <a:off x="7531610" y="365125"/>
            <a:ext cx="3822189" cy="1899912"/>
          </a:xfrm>
        </p:spPr>
        <p:txBody>
          <a:bodyPr>
            <a:normAutofit/>
          </a:bodyPr>
          <a:lstStyle/>
          <a:p>
            <a:r>
              <a:rPr lang="en-US" sz="4000"/>
              <a:t>What was the Spanish Inquisition?</a:t>
            </a:r>
          </a:p>
        </p:txBody>
      </p:sp>
      <p:sp>
        <p:nvSpPr>
          <p:cNvPr id="3" name="Content Placeholder 2">
            <a:extLst>
              <a:ext uri="{FF2B5EF4-FFF2-40B4-BE49-F238E27FC236}">
                <a16:creationId xmlns:a16="http://schemas.microsoft.com/office/drawing/2014/main" id="{350FA978-B9C0-0F42-6CB3-B336CD48F6F0}"/>
              </a:ext>
            </a:extLst>
          </p:cNvPr>
          <p:cNvSpPr>
            <a:spLocks noGrp="1"/>
          </p:cNvSpPr>
          <p:nvPr>
            <p:ph idx="1"/>
          </p:nvPr>
        </p:nvSpPr>
        <p:spPr>
          <a:xfrm>
            <a:off x="7531610" y="2434201"/>
            <a:ext cx="3822189" cy="3742762"/>
          </a:xfrm>
        </p:spPr>
        <p:txBody>
          <a:bodyPr>
            <a:normAutofit/>
          </a:bodyPr>
          <a:lstStyle/>
          <a:p>
            <a:r>
              <a:rPr lang="en-US" sz="1700"/>
              <a:t>The Spanish Inquisition was a religious court system designed to search and find any people who committed crimes against the Catholic Church, they also were looking to remove and non- Catholics from Spain</a:t>
            </a:r>
          </a:p>
          <a:p>
            <a:r>
              <a:rPr lang="en-US" sz="1700"/>
              <a:t>If convicted of crimes, they were punished</a:t>
            </a:r>
          </a:p>
          <a:p>
            <a:r>
              <a:rPr lang="en-US" sz="1700"/>
              <a:t>Many people were forced to admit to crimes when they were tortured until they confessed.</a:t>
            </a:r>
          </a:p>
          <a:p>
            <a:r>
              <a:rPr lang="en-US" sz="1700"/>
              <a:t>The Spanish Inquisition drove many people out of Spain and killed thousands upon thousands of people.</a:t>
            </a:r>
          </a:p>
        </p:txBody>
      </p:sp>
    </p:spTree>
    <p:extLst>
      <p:ext uri="{BB962C8B-B14F-4D97-AF65-F5344CB8AC3E}">
        <p14:creationId xmlns:p14="http://schemas.microsoft.com/office/powerpoint/2010/main" val="4068616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1173</Words>
  <Application>Microsoft Office PowerPoint</Application>
  <PresentationFormat>Widescreen</PresentationFormat>
  <Paragraphs>95</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Chapter 2.5.2 the Late Middle Ages</vt:lpstr>
      <vt:lpstr>The Late Middle Ages</vt:lpstr>
      <vt:lpstr>What was the Great Schism</vt:lpstr>
      <vt:lpstr>1st Schism </vt:lpstr>
      <vt:lpstr>2nd Great Schism </vt:lpstr>
      <vt:lpstr>Growing problems in the Church</vt:lpstr>
      <vt:lpstr>What was the Hundred Years War about?</vt:lpstr>
      <vt:lpstr>England has the upper hand early</vt:lpstr>
      <vt:lpstr>Who was Joan of Arc?</vt:lpstr>
      <vt:lpstr>What happened to her?</vt:lpstr>
      <vt:lpstr>How did the Hundred Years War end?</vt:lpstr>
      <vt:lpstr>What was the Reconquista?</vt:lpstr>
      <vt:lpstr>Driving the Muslims out of Iberia</vt:lpstr>
      <vt:lpstr>Spain is formed</vt:lpstr>
      <vt:lpstr>What was the Spanish Inquisition?</vt:lpstr>
    </vt:vector>
  </TitlesOfParts>
  <Company>Rutherford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2.5.2 the Late Middle Ages</dc:title>
  <dc:creator>Matthew Kovach</dc:creator>
  <cp:lastModifiedBy>Beverly Richmond</cp:lastModifiedBy>
  <cp:revision>2</cp:revision>
  <dcterms:created xsi:type="dcterms:W3CDTF">2023-02-13T14:33:03Z</dcterms:created>
  <dcterms:modified xsi:type="dcterms:W3CDTF">2023-02-14T04:00:57Z</dcterms:modified>
</cp:coreProperties>
</file>